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355" r:id="rId4"/>
    <p:sldId id="346" r:id="rId5"/>
    <p:sldId id="352" r:id="rId6"/>
    <p:sldId id="353" r:id="rId7"/>
    <p:sldId id="264" r:id="rId8"/>
    <p:sldId id="351" r:id="rId9"/>
    <p:sldId id="350" r:id="rId10"/>
    <p:sldId id="275" r:id="rId11"/>
    <p:sldId id="258" r:id="rId12"/>
    <p:sldId id="259" r:id="rId13"/>
    <p:sldId id="349" r:id="rId14"/>
    <p:sldId id="260" r:id="rId15"/>
    <p:sldId id="261" r:id="rId16"/>
    <p:sldId id="262" r:id="rId17"/>
    <p:sldId id="354" r:id="rId18"/>
    <p:sldId id="347" r:id="rId19"/>
    <p:sldId id="348" r:id="rId20"/>
    <p:sldId id="263" r:id="rId21"/>
    <p:sldId id="288" r:id="rId22"/>
    <p:sldId id="289" r:id="rId23"/>
    <p:sldId id="290" r:id="rId24"/>
    <p:sldId id="291" r:id="rId25"/>
    <p:sldId id="292" r:id="rId26"/>
    <p:sldId id="358" r:id="rId27"/>
    <p:sldId id="293" r:id="rId28"/>
    <p:sldId id="360" r:id="rId29"/>
    <p:sldId id="294" r:id="rId30"/>
    <p:sldId id="361" r:id="rId31"/>
    <p:sldId id="356" r:id="rId32"/>
    <p:sldId id="362" r:id="rId33"/>
    <p:sldId id="295" r:id="rId34"/>
    <p:sldId id="357" r:id="rId35"/>
    <p:sldId id="363" r:id="rId36"/>
    <p:sldId id="268" r:id="rId37"/>
    <p:sldId id="269" r:id="rId38"/>
    <p:sldId id="270" r:id="rId39"/>
    <p:sldId id="271" r:id="rId40"/>
    <p:sldId id="359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267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9" r:id="rId70"/>
    <p:sldId id="330" r:id="rId71"/>
    <p:sldId id="331" r:id="rId72"/>
    <p:sldId id="332" r:id="rId73"/>
    <p:sldId id="333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 txBox="1">
            <a:spLocks noGrp="1"/>
          </p:cNvSpPr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sldNum" sz="quarter" idx="2"/>
          </p:nvPr>
        </p:nvSpPr>
        <p:spPr>
          <a:xfrm>
            <a:off x="22948899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z="4000" i="1" spc="39"/>
            </a:lvl1pPr>
            <a:lvl2pPr marL="0" indent="0">
              <a:spcBef>
                <a:spcPts val="2000"/>
              </a:spcBef>
              <a:buSzTx/>
              <a:buFontTx/>
              <a:buNone/>
              <a:defRPr sz="4000" i="1" spc="39"/>
            </a:lvl2pPr>
            <a:lvl3pPr marL="0" indent="0">
              <a:spcBef>
                <a:spcPts val="2000"/>
              </a:spcBef>
              <a:buSzTx/>
              <a:buFontTx/>
              <a:buNone/>
              <a:defRPr sz="4000" i="1" spc="39"/>
            </a:lvl3pPr>
            <a:lvl4pPr marL="0" indent="0">
              <a:spcBef>
                <a:spcPts val="2000"/>
              </a:spcBef>
              <a:buSzTx/>
              <a:buFontTx/>
              <a:buNone/>
              <a:defRPr sz="4000" i="1" spc="39"/>
            </a:lvl4pPr>
            <a:lvl5pPr marL="0" indent="0">
              <a:spcBef>
                <a:spcPts val="2000"/>
              </a:spcBef>
              <a:buSzTx/>
              <a:buFontTx/>
              <a:buNone/>
              <a:defRPr sz="4000" i="1" spc="3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 i="0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custom-elements-everywhere.com/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apress.com/la/book/9781484253335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ress.com/la/book/9781484253335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hola-doctor-006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9375" b="10225"/>
          <a:stretch>
            <a:fillRect/>
          </a:stretch>
        </p:blipFill>
        <p:spPr>
          <a:xfrm>
            <a:off x="-1" y="-17033"/>
            <a:ext cx="24384001" cy="10414100"/>
          </a:xfrm>
          <a:prstGeom prst="rect">
            <a:avLst/>
          </a:prstGeom>
        </p:spPr>
      </p:pic>
      <p:sp>
        <p:nvSpPr>
          <p:cNvPr id="130" name="Shape 130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10431"/>
            </a:lvl1pPr>
          </a:lstStyle>
          <a:p>
            <a:r>
              <a:rPr lang="en-US" dirty="0"/>
              <a:t>Web components </a:t>
            </a:r>
            <a:r>
              <a:rPr lang="en-US" dirty="0" err="1"/>
              <a:t>agnosticos</a:t>
            </a:r>
            <a:r>
              <a:rPr lang="en-US" dirty="0"/>
              <a:t> con polymer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2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9583" t="9342" r="9583"/>
          <a:stretch>
            <a:fillRect/>
          </a:stretch>
        </p:blipFill>
        <p:spPr>
          <a:xfrm>
            <a:off x="0" y="2910"/>
            <a:ext cx="24384000" cy="12434624"/>
          </a:xfrm>
          <a:prstGeom prst="rect">
            <a:avLst/>
          </a:prstGeom>
        </p:spPr>
      </p:pic>
      <p:sp>
        <p:nvSpPr>
          <p:cNvPr id="179" name="Shape 17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80" name="Shape 180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016000" y="7974174"/>
            <a:ext cx="22352000" cy="31115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problema</a:t>
            </a:r>
            <a:endParaRPr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179" y="0"/>
            <a:ext cx="969764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Legacy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jemplos prácticos de JavaScript sin utilizar jQuery">
            <a:extLst>
              <a:ext uri="{FF2B5EF4-FFF2-40B4-BE49-F238E27FC236}">
                <a16:creationId xmlns:a16="http://schemas.microsoft.com/office/drawing/2014/main" id="{7135FE0A-F75E-DF42-8100-30E746DFB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879" y="4826590"/>
            <a:ext cx="10157048" cy="406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presa de desarrollo de aplicaciones web Angular JS | App Design">
            <a:extLst>
              <a:ext uri="{FF2B5EF4-FFF2-40B4-BE49-F238E27FC236}">
                <a16:creationId xmlns:a16="http://schemas.microsoft.com/office/drawing/2014/main" id="{60A01352-B30D-0C41-A54B-D7C5091AC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15" y="8535883"/>
            <a:ext cx="6259623" cy="41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mber.js - A framework for ambitious web developers">
            <a:extLst>
              <a:ext uri="{FF2B5EF4-FFF2-40B4-BE49-F238E27FC236}">
                <a16:creationId xmlns:a16="http://schemas.microsoft.com/office/drawing/2014/main" id="{3C6FAB94-5A95-0D47-940B-AF6417D5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791" y="2021956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8049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Frameworks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74800"/>
            <a:ext cx="18288000" cy="990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Tooling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randing Guidelines | webpack">
            <a:extLst>
              <a:ext uri="{FF2B5EF4-FFF2-40B4-BE49-F238E27FC236}">
                <a16:creationId xmlns:a16="http://schemas.microsoft.com/office/drawing/2014/main" id="{5227ABDD-9C0C-FC41-ADF5-1202855F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1" y="2063536"/>
            <a:ext cx="11565924" cy="450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ollup.js">
            <a:extLst>
              <a:ext uri="{FF2B5EF4-FFF2-40B4-BE49-F238E27FC236}">
                <a16:creationId xmlns:a16="http://schemas.microsoft.com/office/drawing/2014/main" id="{544EC7F1-CB62-164C-AB29-8BE8A6AA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1" y="6564909"/>
            <a:ext cx="8574044" cy="450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ing Grunt to deploy to individual OpenShift Applications – Adeel's Corner">
            <a:extLst>
              <a:ext uri="{FF2B5EF4-FFF2-40B4-BE49-F238E27FC236}">
                <a16:creationId xmlns:a16="http://schemas.microsoft.com/office/drawing/2014/main" id="{FD536B8F-583D-E54F-999B-7AD1274ED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7384" y="3276600"/>
            <a:ext cx="6306953" cy="218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act, Browserify y Babel en Plugins de WordPress (II): Ahora con Gulp - A  mí me funciona">
            <a:extLst>
              <a:ext uri="{FF2B5EF4-FFF2-40B4-BE49-F238E27FC236}">
                <a16:creationId xmlns:a16="http://schemas.microsoft.com/office/drawing/2014/main" id="{3251E9BA-33B2-1640-9E4E-D20F3F956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940" y="6564909"/>
            <a:ext cx="5055459" cy="465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501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DEVS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849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E3CBEAE0-C4D9-9243-AB88-D004E01D6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41" y="1517354"/>
            <a:ext cx="14162567" cy="1130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387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21"/>
          </p:nvPr>
        </p:nvSpPr>
        <p:spPr>
          <a:xfrm>
            <a:off x="3632200" y="5442942"/>
            <a:ext cx="19735800" cy="117981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Erase una </a:t>
            </a:r>
            <a:r>
              <a:rPr lang="en-US" dirty="0" err="1"/>
              <a:t>vez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179" y="0"/>
            <a:ext cx="969764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4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9239" b="44441"/>
          <a:stretch>
            <a:fillRect/>
          </a:stretch>
        </p:blipFill>
        <p:spPr>
          <a:xfrm>
            <a:off x="0" y="0"/>
            <a:ext cx="24384000" cy="7793236"/>
          </a:xfrm>
          <a:prstGeom prst="rect">
            <a:avLst/>
          </a:prstGeom>
        </p:spPr>
      </p:pic>
      <p:sp>
        <p:nvSpPr>
          <p:cNvPr id="211" name="Shape 21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212" name="Shape 212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Solución</a:t>
            </a:r>
            <a:endParaRPr dirty="0"/>
          </a:p>
        </p:txBody>
      </p:sp>
      <p:sp>
        <p:nvSpPr>
          <p:cNvPr id="214" name="Shape 214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Componentes</a:t>
            </a:r>
            <a:r>
              <a:rPr dirty="0"/>
              <a:t> </a:t>
            </a:r>
            <a:r>
              <a:rPr dirty="0" err="1"/>
              <a:t>Nativos</a:t>
            </a:r>
            <a:r>
              <a:rPr dirty="0"/>
              <a:t> de los </a:t>
            </a:r>
            <a:r>
              <a:rPr dirty="0" err="1"/>
              <a:t>Navegadores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&lt;iamcarlos&gt;&lt;/iamcarlos&gt;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9717584"/>
          </a:xfrm>
          <a:prstGeom prst="rect">
            <a:avLst/>
          </a:prstGeom>
        </p:spPr>
        <p:txBody>
          <a:bodyPr/>
          <a:lstStyle/>
          <a:p>
            <a:pPr defTabSz="635634">
              <a:defRPr sz="13167"/>
            </a:pPr>
            <a:endParaRPr/>
          </a:p>
          <a:p>
            <a:pPr defTabSz="635634">
              <a:defRPr sz="6160"/>
            </a:pPr>
            <a:r>
              <a:t>&lt;html&gt;</a:t>
            </a:r>
          </a:p>
          <a:p>
            <a:pPr defTabSz="635634">
              <a:defRPr sz="6160"/>
            </a:pPr>
            <a:r>
              <a:t>&lt;head&gt;&lt;/head&gt;</a:t>
            </a:r>
          </a:p>
          <a:p>
            <a:pPr defTabSz="635634">
              <a:defRPr sz="6160"/>
            </a:pPr>
            <a:r>
              <a:t>&lt;body&gt;</a:t>
            </a:r>
          </a:p>
          <a:p>
            <a:pPr defTabSz="635634">
              <a:defRPr sz="13167"/>
            </a:pPr>
            <a:r>
              <a:t>&lt;iamcarlos&gt;&lt;/iamcarlos&gt;</a:t>
            </a:r>
          </a:p>
          <a:p>
            <a:pPr defTabSz="635634">
              <a:defRPr sz="6160"/>
            </a:pPr>
            <a:r>
              <a:t>&lt;/body&gt;</a:t>
            </a:r>
          </a:p>
          <a:p>
            <a:pPr defTabSz="635634">
              <a:defRPr sz="6160"/>
            </a:pPr>
            <a:r>
              <a:t>&lt;script type="module" src=“node_modules/@carlos/carlos-emoji/carlos-emoji.js"</a:t>
            </a:r>
          </a:p>
          <a:p>
            <a:pPr defTabSz="635634">
              <a:defRPr sz="6160"/>
            </a:pPr>
            <a:r>
              <a:t>&gt;&lt;/script&gt;</a:t>
            </a:r>
          </a:p>
          <a:p>
            <a:pPr defTabSz="635634">
              <a:defRPr sz="6160"/>
            </a:pPr>
            <a:r>
              <a:t>&lt;/html&gt;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8929290" y="6858000"/>
            <a:ext cx="6525420" cy="5916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spcBef>
                <a:spcPts val="800"/>
              </a:spcBef>
              <a:defRPr sz="50000" spc="0">
                <a:solidFill>
                  <a:srgbClr val="747676"/>
                </a:solidFill>
              </a:defRPr>
            </a:lvl1pPr>
          </a:lstStyle>
          <a:p>
            <a:r>
              <a:rPr i="0" dirty="0"/>
              <a:t>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Custom Elements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8207592-15E6-FE4F-8C73-1F989209F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2" r="9980" b="1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084103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Shadow DOM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6D2A2B3-CF25-4343-B4CB-DA130AAF0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2540"/>
            <a:ext cx="24431813" cy="96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37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HTML templates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echa de lanzamiento, elenco, trailer y lo que sabemos">
            <a:extLst>
              <a:ext uri="{FF2B5EF4-FFF2-40B4-BE49-F238E27FC236}">
                <a16:creationId xmlns:a16="http://schemas.microsoft.com/office/drawing/2014/main" id="{D4BC1139-671C-8E41-B63A-C435FF764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"/>
          <a:stretch/>
        </p:blipFill>
        <p:spPr bwMode="auto">
          <a:xfrm>
            <a:off x="20" y="10"/>
            <a:ext cx="24383980" cy="13715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4325148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BE8F8A0-7A34-434C-8F5B-6DCE3EA42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91" y="136525"/>
            <a:ext cx="16494419" cy="134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26429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ES Modules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62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4412AF-5F29-DA4A-B0A7-CE37CC47C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704207"/>
            <a:ext cx="23898225" cy="123075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470857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major browsers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eyboard&#10;&#10;Description automatically generated">
            <a:extLst>
              <a:ext uri="{FF2B5EF4-FFF2-40B4-BE49-F238E27FC236}">
                <a16:creationId xmlns:a16="http://schemas.microsoft.com/office/drawing/2014/main" id="{6001DE95-81C8-E540-8C34-2237E8ADC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29" y="2224216"/>
            <a:ext cx="19428703" cy="92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6507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59" name="Shape 159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2145">
              <a:defRPr sz="13509"/>
            </a:lvl1pPr>
          </a:lstStyle>
          <a:p>
            <a:r>
              <a:rPr lang="en-US" dirty="0"/>
              <a:t>CDD,  Component-Driven Development</a:t>
            </a:r>
            <a:endParaRPr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3C6493-FACA-2B41-ADDD-F162FA3012F5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pic>
        <p:nvPicPr>
          <p:cNvPr id="14" name="pasted-image.tiff">
            <a:extLst>
              <a:ext uri="{FF2B5EF4-FFF2-40B4-BE49-F238E27FC236}">
                <a16:creationId xmlns:a16="http://schemas.microsoft.com/office/drawing/2014/main" id="{76494DE9-D1DE-9F46-AF16-8C4B2BCD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936" y="1211972"/>
            <a:ext cx="10626124" cy="76813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967445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 idx="4294967295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 sz="10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Beneficios.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Enfoque en el desarrollo.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Aumenta el cubrimiento en el UI.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Enfocado en retroalimentación.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Construye una librería de componentes.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Paraleliza desarrollo.</a:t>
            </a:r>
          </a:p>
          <a:p>
            <a:pPr marL="604012" indent="-604012" defTabSz="676909">
              <a:lnSpc>
                <a:spcPct val="120000"/>
              </a:lnSpc>
              <a:spcBef>
                <a:spcPts val="5300"/>
              </a:spcBef>
              <a:buSzPct val="82000"/>
              <a:buFontTx/>
              <a:buChar char="•"/>
              <a:defRPr sz="5248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Prueba visualmente.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 idx="4294967295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>
            <a:lvl1pPr algn="ctr">
              <a:spcBef>
                <a:spcPts val="0"/>
              </a:spcBef>
              <a:defRPr sz="10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Principio FiRST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 idx="4294967295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defRPr sz="10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First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4294967295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(F)ocused.</a:t>
            </a:r>
          </a:p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(I)ndependent.</a:t>
            </a:r>
          </a:p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(R)eusable.</a:t>
            </a:r>
          </a:p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(S)mall.</a:t>
            </a:r>
          </a:p>
          <a:p>
            <a:pPr marL="736600" indent="-736600">
              <a:lnSpc>
                <a:spcPct val="120000"/>
              </a:lnSpc>
              <a:spcBef>
                <a:spcPts val="6500"/>
              </a:spcBef>
              <a:buSzPct val="82000"/>
              <a:buFontTx/>
              <a:buChar char="•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t>Keep it (T)estable.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3E2365-3206-574D-9945-4623A5EA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65" y="5194296"/>
            <a:ext cx="6523470" cy="33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46417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hola-doctor-006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9375" b="10225"/>
          <a:stretch>
            <a:fillRect/>
          </a:stretch>
        </p:blipFill>
        <p:spPr>
          <a:xfrm>
            <a:off x="-1" y="-17033"/>
            <a:ext cx="24384001" cy="10414100"/>
          </a:xfrm>
          <a:prstGeom prst="rect">
            <a:avLst/>
          </a:prstGeom>
        </p:spPr>
      </p:pic>
      <p:sp>
        <p:nvSpPr>
          <p:cNvPr id="130" name="Shape 130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z="10431"/>
            </a:lvl1pPr>
          </a:lstStyle>
          <a:p>
            <a:r>
              <a:rPr lang="en-US" dirty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57547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5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6426" b="44667"/>
          <a:stretch>
            <a:fillRect/>
          </a:stretch>
        </p:blipFill>
        <p:spPr>
          <a:xfrm>
            <a:off x="0" y="-25400"/>
            <a:ext cx="24384000" cy="7697193"/>
          </a:xfrm>
          <a:prstGeom prst="rect">
            <a:avLst/>
          </a:prstGeom>
        </p:spPr>
      </p:pic>
      <p:sp>
        <p:nvSpPr>
          <p:cNvPr id="231" name="Shape 231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Inception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New Mockup 1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50" y="3641625"/>
            <a:ext cx="17413900" cy="6095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UI layer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web components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router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simrou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business logic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CONTROLADORES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state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Quickstart guide for a new Vue.js project - DEV">
            <a:extLst>
              <a:ext uri="{FF2B5EF4-FFF2-40B4-BE49-F238E27FC236}">
                <a16:creationId xmlns:a16="http://schemas.microsoft.com/office/drawing/2014/main" id="{6AAD51F7-7162-0D4A-B1FF-6BA50A834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49" r="33449"/>
          <a:stretch/>
        </p:blipFill>
        <p:spPr bwMode="auto">
          <a:xfrm>
            <a:off x="8823479" y="3830223"/>
            <a:ext cx="1270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BCFF38A-CC61-F742-BCFD-6AD8D994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01" y="3482310"/>
            <a:ext cx="6761274" cy="5811530"/>
          </a:xfrm>
          <a:prstGeom prst="rect">
            <a:avLst/>
          </a:prstGeom>
        </p:spPr>
      </p:pic>
      <p:pic>
        <p:nvPicPr>
          <p:cNvPr id="4102" name="Picture 6" descr="Angular Material UI component library">
            <a:extLst>
              <a:ext uri="{FF2B5EF4-FFF2-40B4-BE49-F238E27FC236}">
                <a16:creationId xmlns:a16="http://schemas.microsoft.com/office/drawing/2014/main" id="{5A5246FF-740B-2F49-9AA6-585DCC232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562" y="4716607"/>
            <a:ext cx="4262917" cy="457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16616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Redux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Flux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http lib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AXIOS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defRPr sz="10000"/>
            </a:lvl1pPr>
          </a:lstStyle>
          <a:p>
            <a:r>
              <a:t>FETCH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1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3333" t="24227" r="23333"/>
          <a:stretch>
            <a:fillRect/>
          </a:stretch>
        </p:blipFill>
        <p:spPr>
          <a:xfrm>
            <a:off x="0" y="4100"/>
            <a:ext cx="24384000" cy="10392967"/>
          </a:xfrm>
          <a:prstGeom prst="rect">
            <a:avLst/>
          </a:prstGeom>
        </p:spPr>
      </p:pic>
      <p:sp>
        <p:nvSpPr>
          <p:cNvPr id="158" name="Shape 158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dirty="0"/>
          </a:p>
        </p:txBody>
      </p:sp>
      <p:sp>
        <p:nvSpPr>
          <p:cNvPr id="159" name="Shape 159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2145">
              <a:defRPr sz="13509"/>
            </a:lvl1pPr>
          </a:lstStyle>
          <a:p>
            <a:r>
              <a:rPr lang="en-US" dirty="0" err="1"/>
              <a:t>Estrategia</a:t>
            </a:r>
            <a:r>
              <a:rPr lang="en-US" dirty="0"/>
              <a:t> de </a:t>
            </a:r>
            <a:r>
              <a:rPr lang="en-US" dirty="0" err="1"/>
              <a:t>adopción</a:t>
            </a:r>
            <a:endParaRPr dirty="0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Funcionalidad simple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Extensible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UX/UI Aprobado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Equipo dedicado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21"/>
          </p:nvPr>
        </p:nvSpPr>
        <p:spPr>
          <a:xfrm>
            <a:off x="3632200" y="5442942"/>
            <a:ext cx="19735800" cy="22570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pudieramos</a:t>
            </a:r>
            <a:r>
              <a:rPr lang="en-US" dirty="0"/>
              <a:t> usar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tecnologias</a:t>
            </a:r>
            <a:r>
              <a:rPr lang="en-US" dirty="0"/>
              <a:t> ? 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2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version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 idx="4294967295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v1.0.1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Unit tested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Documentado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Captura de Pantalla 2019-06-18 a la(s) 1.54.34 p. m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290" y="-66510"/>
            <a:ext cx="14320659" cy="13849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Demos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Captura de Pantalla 2019-06-18 a la(s) 1.48.47 p. m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91" y="673199"/>
            <a:ext cx="20638818" cy="11839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Catalogado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Captura de Pantalla 2019-06-18 a la(s) 1.46.55 p. m.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70" y="1600776"/>
            <a:ext cx="21762460" cy="10514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Frameworks y </a:t>
            </a:r>
            <a:r>
              <a:rPr dirty="0"/>
              <a:t>Web Components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Spoiler Alert!  React no se ve muy bien acá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48" name="51933311_10156871706622464_3588759584593936384_n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1033" r="14151"/>
          <a:stretch>
            <a:fillRect/>
          </a:stretch>
        </p:blipFill>
        <p:spPr>
          <a:xfrm>
            <a:off x="14122400" y="0"/>
            <a:ext cx="10261600" cy="13716000"/>
          </a:xfrm>
          <a:prstGeom prst="rect">
            <a:avLst/>
          </a:prstGeom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CARLOS ROJAS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dirty="0"/>
              <a:t>@CARLOSROJAS_O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>
            <a:lvl1pPr>
              <a:defRPr sz="8000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https://custom-elements-everywhere.com/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creen Shot 2019-06-13 at 1.16.3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64" y="3232150"/>
            <a:ext cx="20053301" cy="725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creen Shot 2019-06-13 at 1.17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2235200"/>
            <a:ext cx="19380200" cy="924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creen Shot 2019-06-13 at 1.17.3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3689350"/>
            <a:ext cx="196088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Rendimiento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78000"/>
            <a:ext cx="18288000" cy="1016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Trabaja donde sea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personalizables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Preparado para el futuro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2">
            <a:extLst>
              <a:ext uri="{FF2B5EF4-FFF2-40B4-BE49-F238E27FC236}">
                <a16:creationId xmlns:a16="http://schemas.microsoft.com/office/drawing/2014/main" id="{67CA604F-427E-47C6-B0A9-037AACA3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</p:spPr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ECED47C0-93E5-894E-B999-0798EEE229DD}"/>
              </a:ext>
            </a:extLst>
          </p:cNvPr>
          <p:cNvSpPr txBox="1">
            <a:spLocks/>
          </p:cNvSpPr>
          <p:nvPr/>
        </p:nvSpPr>
        <p:spPr>
          <a:xfrm>
            <a:off x="1016000" y="9781059"/>
            <a:ext cx="12650573" cy="314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9pPr>
          </a:lstStyle>
          <a:p>
            <a:pPr hangingPunct="1">
              <a:defRPr sz="8000"/>
            </a:pPr>
            <a:endParaRPr lang="en-US" sz="8000" dirty="0"/>
          </a:p>
          <a:p>
            <a:pPr marL="0" indent="0" hangingPunct="1">
              <a:buNone/>
              <a:defRPr sz="8000"/>
            </a:pPr>
            <a:r>
              <a:rPr lang="en-US" sz="4000" u="sng" dirty="0">
                <a:hlinkClick r:id="rId2"/>
              </a:rPr>
              <a:t>https://www.apress.com/la/book/9781484253335</a:t>
            </a:r>
          </a:p>
        </p:txBody>
      </p:sp>
      <p:pic>
        <p:nvPicPr>
          <p:cNvPr id="5" name="9781484253335.jpg">
            <a:extLst>
              <a:ext uri="{FF2B5EF4-FFF2-40B4-BE49-F238E27FC236}">
                <a16:creationId xmlns:a16="http://schemas.microsoft.com/office/drawing/2014/main" id="{5C192A40-9AAC-884B-AF32-4639D5BB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627" y="0"/>
            <a:ext cx="9604686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4753693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WC libraries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1016000" y="933450"/>
            <a:ext cx="22352000" cy="7073900"/>
          </a:xfrm>
          <a:prstGeom prst="rect">
            <a:avLst/>
          </a:prstGeom>
        </p:spPr>
        <p:txBody>
          <a:bodyPr/>
          <a:lstStyle/>
          <a:p>
            <a:r>
              <a:t>Browser support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… una ultima cosa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New Mockup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050" y="1500286"/>
            <a:ext cx="5715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New Mockup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50" y="4458989"/>
            <a:ext cx="3708400" cy="736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New Mockup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1004589"/>
            <a:ext cx="3708400" cy="736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New Mockup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50" y="7494686"/>
            <a:ext cx="5715000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 txBox="1">
            <a:spLocks noGrp="1"/>
          </p:cNvSpPr>
          <p:nvPr>
            <p:ph type="title" idx="4294967295"/>
          </p:nvPr>
        </p:nvSpPr>
        <p:spPr>
          <a:xfrm>
            <a:off x="2173386" y="5530850"/>
            <a:ext cx="17941728" cy="575558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$npm install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game, guitar, cage&#10;&#10;Description automatically generated">
            <a:extLst>
              <a:ext uri="{FF2B5EF4-FFF2-40B4-BE49-F238E27FC236}">
                <a16:creationId xmlns:a16="http://schemas.microsoft.com/office/drawing/2014/main" id="{B58CFB82-573D-B44B-8C3B-E6831476A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735" y="-114300"/>
            <a:ext cx="9752330" cy="13931900"/>
          </a:xfrm>
          <a:prstGeom prst="rect">
            <a:avLst/>
          </a:prstGeom>
          <a:noFill/>
        </p:spPr>
      </p:pic>
      <p:sp>
        <p:nvSpPr>
          <p:cNvPr id="96" name="Title 2">
            <a:extLst>
              <a:ext uri="{FF2B5EF4-FFF2-40B4-BE49-F238E27FC236}">
                <a16:creationId xmlns:a16="http://schemas.microsoft.com/office/drawing/2014/main" id="{67CA604F-427E-47C6-B0A9-037AACA3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155700"/>
            <a:ext cx="12090400" cy="9779000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ECED47C0-93E5-894E-B999-0798EEE229DD}"/>
              </a:ext>
            </a:extLst>
          </p:cNvPr>
          <p:cNvSpPr txBox="1">
            <a:spLocks/>
          </p:cNvSpPr>
          <p:nvPr/>
        </p:nvSpPr>
        <p:spPr>
          <a:xfrm>
            <a:off x="1016000" y="9781059"/>
            <a:ext cx="12650573" cy="314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4500" b="0" i="0" u="none" strike="noStrike" cap="none" spc="0" baseline="0">
                <a:solidFill>
                  <a:srgbClr val="5C5C5C"/>
                </a:solidFill>
                <a:uFillTx/>
                <a:latin typeface="Iowan Old Style Roman"/>
                <a:ea typeface="Iowan Old Style Roman"/>
                <a:cs typeface="Iowan Old Style Roman"/>
                <a:sym typeface="Iowan Old Style Roman"/>
              </a:defRPr>
            </a:lvl9pPr>
          </a:lstStyle>
          <a:p>
            <a:pPr hangingPunct="1">
              <a:defRPr sz="8000"/>
            </a:pPr>
            <a:endParaRPr lang="en-US" sz="8000" dirty="0"/>
          </a:p>
          <a:p>
            <a:pPr marL="0" indent="0" hangingPunct="1">
              <a:buNone/>
              <a:defRPr sz="8000"/>
            </a:pPr>
            <a:r>
              <a:rPr lang="en-US" sz="4000" u="sng" dirty="0">
                <a:hlinkClick r:id="rId3"/>
              </a:rPr>
              <a:t>https://www.apress.com/la/book/9781484259047</a:t>
            </a:r>
          </a:p>
        </p:txBody>
      </p:sp>
    </p:spTree>
    <p:extLst>
      <p:ext uri="{BB962C8B-B14F-4D97-AF65-F5344CB8AC3E}">
        <p14:creationId xmlns:p14="http://schemas.microsoft.com/office/powerpoint/2010/main" val="32175913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278</Words>
  <Application>Microsoft Macintosh PowerPoint</Application>
  <PresentationFormat>Custom</PresentationFormat>
  <Paragraphs>86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Baskerville</vt:lpstr>
      <vt:lpstr>DIN Alternate Bold</vt:lpstr>
      <vt:lpstr>DIN Condensed Bold</vt:lpstr>
      <vt:lpstr>Gill Sans Light</vt:lpstr>
      <vt:lpstr>Helvetica</vt:lpstr>
      <vt:lpstr>Helvetica Neue</vt:lpstr>
      <vt:lpstr>Iowan Old Style Roman</vt:lpstr>
      <vt:lpstr>Zapf Dingbats</vt:lpstr>
      <vt:lpstr>New_Template9</vt:lpstr>
      <vt:lpstr>Web components agnosticos con polymer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CARLOS ROJAS</vt:lpstr>
      <vt:lpstr>2020</vt:lpstr>
      <vt:lpstr>2021</vt:lpstr>
      <vt:lpstr>problema</vt:lpstr>
      <vt:lpstr>PowerPoint Presentation</vt:lpstr>
      <vt:lpstr>Legacy</vt:lpstr>
      <vt:lpstr>PowerPoint Presentation</vt:lpstr>
      <vt:lpstr>Frameworks</vt:lpstr>
      <vt:lpstr>PowerPoint Presentation</vt:lpstr>
      <vt:lpstr>Tooling</vt:lpstr>
      <vt:lpstr>PowerPoint Presentation</vt:lpstr>
      <vt:lpstr>DEVS</vt:lpstr>
      <vt:lpstr>PowerPoint Presentation</vt:lpstr>
      <vt:lpstr>PowerPoint Presentation</vt:lpstr>
      <vt:lpstr>Solución</vt:lpstr>
      <vt:lpstr>&lt;iamcarlos&gt;&lt;/iamcarlos&gt;</vt:lpstr>
      <vt:lpstr> &lt;html&gt; &lt;head&gt;&lt;/head&gt; &lt;body&gt; &lt;iamcarlos&gt;&lt;/iamcarlos&gt; &lt;/body&gt; &lt;script type="module" src=“node_modules/@carlos/carlos-emoji/carlos-emoji.js" &gt;&lt;/script&gt; &lt;/html&gt;</vt:lpstr>
      <vt:lpstr>PowerPoint Presentation</vt:lpstr>
      <vt:lpstr>Custom Elements</vt:lpstr>
      <vt:lpstr>PowerPoint Presentation</vt:lpstr>
      <vt:lpstr>Shadow DOM</vt:lpstr>
      <vt:lpstr>PowerPoint Presentation</vt:lpstr>
      <vt:lpstr>HTML templates</vt:lpstr>
      <vt:lpstr>PowerPoint Presentation</vt:lpstr>
      <vt:lpstr>ES Modules</vt:lpstr>
      <vt:lpstr>PowerPoint Presentation</vt:lpstr>
      <vt:lpstr>major browsers</vt:lpstr>
      <vt:lpstr>PowerPoint Presentation</vt:lpstr>
      <vt:lpstr>CDD,  Component-Driven Development</vt:lpstr>
      <vt:lpstr>PowerPoint Presentation</vt:lpstr>
      <vt:lpstr>Beneficios.</vt:lpstr>
      <vt:lpstr>Principio FiRST</vt:lpstr>
      <vt:lpstr>First</vt:lpstr>
      <vt:lpstr>demo</vt:lpstr>
      <vt:lpstr>Inception</vt:lpstr>
      <vt:lpstr>PowerPoint Presentation</vt:lpstr>
      <vt:lpstr>UI layer</vt:lpstr>
      <vt:lpstr>web components</vt:lpstr>
      <vt:lpstr>router</vt:lpstr>
      <vt:lpstr>simrou</vt:lpstr>
      <vt:lpstr>business logic</vt:lpstr>
      <vt:lpstr>CONTROLADORES</vt:lpstr>
      <vt:lpstr>state</vt:lpstr>
      <vt:lpstr>Redux</vt:lpstr>
      <vt:lpstr>Flux</vt:lpstr>
      <vt:lpstr>http lib</vt:lpstr>
      <vt:lpstr>AXIOS</vt:lpstr>
      <vt:lpstr>FETCH</vt:lpstr>
      <vt:lpstr>Estrategia de adopción</vt:lpstr>
      <vt:lpstr>Funcionalidad simple</vt:lpstr>
      <vt:lpstr>Extensible</vt:lpstr>
      <vt:lpstr>UX/UI Aprobado</vt:lpstr>
      <vt:lpstr>Equipo dedicado</vt:lpstr>
      <vt:lpstr>version</vt:lpstr>
      <vt:lpstr>v1.0.1</vt:lpstr>
      <vt:lpstr>Unit tested</vt:lpstr>
      <vt:lpstr>Documentado</vt:lpstr>
      <vt:lpstr>PowerPoint Presentation</vt:lpstr>
      <vt:lpstr>Demos</vt:lpstr>
      <vt:lpstr>PowerPoint Presentation</vt:lpstr>
      <vt:lpstr>Catalogado</vt:lpstr>
      <vt:lpstr>PowerPoint Presentation</vt:lpstr>
      <vt:lpstr>Frameworks y Web Components</vt:lpstr>
      <vt:lpstr>https://custom-elements-everywhere.com/</vt:lpstr>
      <vt:lpstr>PowerPoint Presentation</vt:lpstr>
      <vt:lpstr>PowerPoint Presentation</vt:lpstr>
      <vt:lpstr>PowerPoint Presentation</vt:lpstr>
      <vt:lpstr>Conclusiones</vt:lpstr>
      <vt:lpstr>Rendimiento</vt:lpstr>
      <vt:lpstr>PowerPoint Presentation</vt:lpstr>
      <vt:lpstr>Trabaja donde sea</vt:lpstr>
      <vt:lpstr>personalizables</vt:lpstr>
      <vt:lpstr>Preparado para el futuro</vt:lpstr>
      <vt:lpstr>WC libraries</vt:lpstr>
      <vt:lpstr>Browser support</vt:lpstr>
      <vt:lpstr>… una ultima cosa</vt:lpstr>
      <vt:lpstr>$npm install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components nativos</dc:title>
  <dc:creator>Carlos Rojas</dc:creator>
  <cp:lastModifiedBy>Carlos Rojas</cp:lastModifiedBy>
  <cp:revision>3</cp:revision>
  <dcterms:created xsi:type="dcterms:W3CDTF">2020-09-06T22:29:24Z</dcterms:created>
  <dcterms:modified xsi:type="dcterms:W3CDTF">2020-10-17T13:02:02Z</dcterms:modified>
</cp:coreProperties>
</file>